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6"/>
  </p:notesMasterIdLst>
  <p:handoutMasterIdLst>
    <p:handoutMasterId r:id="rId57"/>
  </p:handoutMasterIdLst>
  <p:sldIdLst>
    <p:sldId id="274" r:id="rId3"/>
    <p:sldId id="276" r:id="rId4"/>
    <p:sldId id="551" r:id="rId5"/>
    <p:sldId id="576" r:id="rId6"/>
    <p:sldId id="616" r:id="rId7"/>
    <p:sldId id="617" r:id="rId8"/>
    <p:sldId id="618" r:id="rId9"/>
    <p:sldId id="619" r:id="rId10"/>
    <p:sldId id="621" r:id="rId11"/>
    <p:sldId id="622" r:id="rId12"/>
    <p:sldId id="620" r:id="rId13"/>
    <p:sldId id="547" r:id="rId14"/>
    <p:sldId id="585" r:id="rId15"/>
    <p:sldId id="579" r:id="rId16"/>
    <p:sldId id="582" r:id="rId17"/>
    <p:sldId id="580" r:id="rId18"/>
    <p:sldId id="581" r:id="rId19"/>
    <p:sldId id="584" r:id="rId20"/>
    <p:sldId id="583" r:id="rId21"/>
    <p:sldId id="586" r:id="rId22"/>
    <p:sldId id="601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595" r:id="rId31"/>
    <p:sldId id="594" r:id="rId32"/>
    <p:sldId id="545" r:id="rId33"/>
    <p:sldId id="599" r:id="rId34"/>
    <p:sldId id="600" r:id="rId35"/>
    <p:sldId id="598" r:id="rId36"/>
    <p:sldId id="597" r:id="rId37"/>
    <p:sldId id="602" r:id="rId38"/>
    <p:sldId id="603" r:id="rId39"/>
    <p:sldId id="615" r:id="rId40"/>
    <p:sldId id="623" r:id="rId41"/>
    <p:sldId id="604" r:id="rId42"/>
    <p:sldId id="605" r:id="rId43"/>
    <p:sldId id="596" r:id="rId44"/>
    <p:sldId id="610" r:id="rId45"/>
    <p:sldId id="609" r:id="rId46"/>
    <p:sldId id="608" r:id="rId47"/>
    <p:sldId id="612" r:id="rId48"/>
    <p:sldId id="611" r:id="rId49"/>
    <p:sldId id="614" r:id="rId50"/>
    <p:sldId id="457" r:id="rId51"/>
    <p:sldId id="552" r:id="rId52"/>
    <p:sldId id="553" r:id="rId53"/>
    <p:sldId id="419" r:id="rId54"/>
    <p:sldId id="420" r:id="rId5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D06E64D-76A5-454E-9796-2017EAC3F2F7}">
          <p14:sldIdLst>
            <p14:sldId id="274"/>
            <p14:sldId id="276"/>
            <p14:sldId id="551"/>
          </p14:sldIdLst>
        </p14:section>
        <p14:section name="JDBC Essentials" id="{813DF7E2-74AB-4E3A-9B46-2566DC216237}">
          <p14:sldIdLst>
            <p14:sldId id="576"/>
            <p14:sldId id="616"/>
            <p14:sldId id="617"/>
            <p14:sldId id="618"/>
            <p14:sldId id="619"/>
            <p14:sldId id="621"/>
            <p14:sldId id="622"/>
            <p14:sldId id="620"/>
          </p14:sldIdLst>
        </p14:section>
        <p14:section name="Statements" id="{E091B124-099C-4C56-B59F-ECF8C553BAEE}">
          <p14:sldIdLst>
            <p14:sldId id="547"/>
            <p14:sldId id="585"/>
            <p14:sldId id="579"/>
            <p14:sldId id="582"/>
            <p14:sldId id="580"/>
            <p14:sldId id="581"/>
            <p14:sldId id="584"/>
            <p14:sldId id="583"/>
            <p14:sldId id="586"/>
            <p14:sldId id="601"/>
            <p14:sldId id="587"/>
            <p14:sldId id="588"/>
            <p14:sldId id="589"/>
            <p14:sldId id="590"/>
            <p14:sldId id="591"/>
            <p14:sldId id="592"/>
            <p14:sldId id="593"/>
            <p14:sldId id="595"/>
            <p14:sldId id="594"/>
          </p14:sldIdLst>
        </p14:section>
        <p14:section name="Advanced Concepts" id="{BD60B6E9-85E7-49E8-9F66-AE28A5DD5D66}">
          <p14:sldIdLst>
            <p14:sldId id="545"/>
            <p14:sldId id="599"/>
            <p14:sldId id="600"/>
            <p14:sldId id="598"/>
            <p14:sldId id="597"/>
            <p14:sldId id="602"/>
            <p14:sldId id="603"/>
            <p14:sldId id="615"/>
            <p14:sldId id="623"/>
            <p14:sldId id="604"/>
            <p14:sldId id="605"/>
            <p14:sldId id="596"/>
            <p14:sldId id="610"/>
            <p14:sldId id="609"/>
            <p14:sldId id="608"/>
            <p14:sldId id="612"/>
            <p14:sldId id="611"/>
            <p14:sldId id="614"/>
            <p14:sldId id="457"/>
            <p14:sldId id="552"/>
            <p14:sldId id="553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85C0E"/>
    <a:srgbClr val="FBEEDC"/>
    <a:srgbClr val="CC0000"/>
    <a:srgbClr val="F0A22E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7" autoAdjust="0"/>
    <p:restoredTop sz="74447" autoAdjust="0"/>
  </p:normalViewPr>
  <p:slideViewPr>
    <p:cSldViewPr>
      <p:cViewPr varScale="1">
        <p:scale>
          <a:sx n="65" d="100"/>
          <a:sy n="65" d="100"/>
        </p:scale>
        <p:origin x="1243" y="5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10/24/2016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62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670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75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95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3421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776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061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1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>
                <a:effectLst/>
              </a:rPr>
              <a:t>&lt;?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version='1.0' encoding='utf-8'</a:t>
            </a:r>
            <a:r>
              <a:rPr lang="en-GB" i="1" dirty="0" smtClean="0">
                <a:effectLst/>
              </a:rPr>
              <a:t>?&gt;</a:t>
            </a:r>
            <a:br>
              <a:rPr lang="en-GB" i="1" dirty="0" smtClean="0">
                <a:effectLst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hibernate-configuration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PUBLIC "-//Hibernate/Hibernate Configuration DTD//EN"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"http://www.hibernate.org/dtd/hibernate-configuration-3.0.dtd"</a:t>
            </a: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hibernate.dialect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org.hibernate.dialect.MySQL5Dialect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hibernate.connection.driver_class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com.mysql.jdbc.Driver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Connection Settings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name="hibernate.connection.url"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jdbc:mysql</a:t>
            </a:r>
            <a:r>
              <a:rPr lang="en-GB" dirty="0" smtClean="0"/>
              <a:t>://localhost:3306/school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hibernate.connection.username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root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hibernate.connection.password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1234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name="hbm2ddl.auto"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create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List of XML mapping files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resource="Student.hbm.xml"</a:t>
            </a:r>
            <a:r>
              <a:rPr lang="en-GB" dirty="0" smtClean="0">
                <a:effectLst/>
              </a:rPr>
              <a:t>/&gt;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4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 smtClean="0">
                <a:effectLst/>
              </a:rPr>
              <a:t>&lt;?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 version='1.0' encoding='utf-8'</a:t>
            </a:r>
            <a:r>
              <a:rPr lang="en-GB" i="1" dirty="0" smtClean="0">
                <a:effectLst/>
              </a:rPr>
              <a:t>?&gt;</a:t>
            </a:r>
            <a:br>
              <a:rPr lang="en-GB" i="1" dirty="0" smtClean="0">
                <a:effectLst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hibernate-configuration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PUBLIC "-//Hibernate/Hibernate Configuration DTD//EN"</a:t>
            </a:r>
            <a:b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"http://www.hibernate.org/dtd/hibernate-configuration-3.0.dtd"</a:t>
            </a: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GB" sz="16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hibernate.dialect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org.hibernate.dialect.MySQL5Dialect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hibernate.connection.driver_class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com.mysql.jdbc.Driver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Connection Settings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name="hibernate.connection.url"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</a:t>
            </a:r>
            <a:r>
              <a:rPr lang="en-GB" dirty="0" err="1" smtClean="0"/>
              <a:t>jdbc:mysql</a:t>
            </a:r>
            <a:r>
              <a:rPr lang="en-GB" dirty="0" smtClean="0"/>
              <a:t>://localhost:3306/school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hibernate.connection.username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root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</a:t>
            </a:r>
            <a:r>
              <a:rPr lang="en-GB" sz="16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hibernate.connection.password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1234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name="hbm2ddl.auto"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    create</a:t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    </a:t>
            </a: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List of XML mapping files --&gt;</a:t>
            </a:r>
            <a:b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GB" dirty="0" smtClean="0">
                <a:effectLst/>
              </a:rPr>
              <a:t>&lt;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resource="Student.hbm.xml"</a:t>
            </a:r>
            <a:r>
              <a:rPr lang="en-GB" dirty="0" smtClean="0">
                <a:effectLst/>
              </a:rPr>
              <a:t>/&gt;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   </a:t>
            </a: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session-factory</a:t>
            </a:r>
            <a:r>
              <a:rPr lang="en-GB" dirty="0" smtClean="0">
                <a:effectLst/>
              </a:rPr>
              <a:t>&gt;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effectLst/>
              </a:rPr>
              <a:t>&lt;/</a:t>
            </a:r>
            <a:r>
              <a:rPr lang="en-GB" sz="16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hibernate-configuration</a:t>
            </a:r>
            <a:r>
              <a:rPr lang="en-GB" dirty="0" smtClean="0">
                <a:effectLst/>
              </a:rPr>
              <a:t>&gt;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9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8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80" y="71439"/>
            <a:ext cx="8735325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31688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68414"/>
            <a:ext cx="5561151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56296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8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" TargetMode="External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6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41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37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39.png"/><Relationship Id="rId2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80708" y="914400"/>
            <a:ext cx="7035859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ORM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945983" y="1781599"/>
            <a:ext cx="5705941" cy="686636"/>
          </a:xfrm>
        </p:spPr>
        <p:txBody>
          <a:bodyPr>
            <a:normAutofit/>
          </a:bodyPr>
          <a:lstStyle/>
          <a:p>
            <a:r>
              <a:rPr lang="en-US" dirty="0" smtClean="0"/>
              <a:t>How to use an ORM?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7212" y="3940927"/>
            <a:ext cx="2133598" cy="2341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76164">
            <a:off x="6970305" y="3796677"/>
            <a:ext cx="1688797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2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sz="2200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Frameworks</a:t>
            </a:r>
            <a:endParaRPr lang="en-US" sz="2200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2054979"/>
            <a:ext cx="11125196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&lt;build&gt;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&lt;plugins&gt;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&lt;plugin&gt;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&lt;groupId&gt;org.apache.maven.plugins&lt;/groupId&gt;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&lt;artifactId&gt;maven-compiler-plugin&lt;/artifactId&gt;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&lt;version&gt;3.5.1&lt;/version&gt;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&lt;source&gt;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&lt;/source&gt;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&lt;target&gt;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1.8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&lt;/target&gt;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&lt;/configuration&gt;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&lt;/plugin&gt;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&lt;/plugins&gt;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&lt;/build&gt;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524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008812" y="4115432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Java compile version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8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8012" y="2054979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&lt;version&gt;5.2.3.Final&lt;/version&gt;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6.0.4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1524000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923212" y="2214111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Dependency 1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718412" y="4010289"/>
            <a:ext cx="3048000" cy="456568"/>
          </a:xfrm>
          <a:prstGeom prst="wedgeRoundRectCallout">
            <a:avLst>
              <a:gd name="adj1" fmla="val -49354"/>
              <a:gd name="adj2" fmla="val 9613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Dependency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85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" y="0"/>
            <a:ext cx="12188825" cy="685621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7144" y="-1786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Hibernate</a:t>
            </a:r>
            <a:endParaRPr lang="en-GB" sz="8000" b="1" dirty="0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34429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ORM?</a:t>
            </a:r>
            <a:endParaRPr lang="bg-BG" altLang="en-US"/>
          </a:p>
        </p:txBody>
      </p:sp>
      <p:sp>
        <p:nvSpPr>
          <p:cNvPr id="118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 dirty="0"/>
              <a:t>In </a:t>
            </a: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</a:rPr>
              <a:t>relational databases</a:t>
            </a:r>
            <a:r>
              <a:rPr lang="en-US" altLang="en-US" sz="3000" dirty="0"/>
              <a:t>, business entities are represented as </a:t>
            </a:r>
            <a:r>
              <a:rPr lang="en-US" altLang="en-US" sz="3000" dirty="0" smtClean="0">
                <a:solidFill>
                  <a:schemeClr val="tx2">
                    <a:lumMod val="75000"/>
                  </a:schemeClr>
                </a:solidFill>
              </a:rPr>
              <a:t>tables + relationships</a:t>
            </a:r>
            <a:endParaRPr lang="en-US" alt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en-US" sz="3000" dirty="0"/>
              <a:t>In </a:t>
            </a: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</a:rPr>
              <a:t>object-oriented languages</a:t>
            </a:r>
            <a:r>
              <a:rPr lang="en-US" altLang="en-US" sz="3000" dirty="0"/>
              <a:t>, business entities are represented as </a:t>
            </a:r>
            <a:r>
              <a:rPr lang="en-US" altLang="en-US" sz="3000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  <a:p>
            <a:r>
              <a:rPr lang="en-US" altLang="en-US" sz="3000" dirty="0"/>
              <a:t>Object relational mapping frameworks </a:t>
            </a:r>
            <a:r>
              <a:rPr lang="en-US" altLang="en-US" sz="3000" dirty="0" smtClean="0"/>
              <a:t>(ORMs) are </a:t>
            </a:r>
            <a:r>
              <a:rPr lang="en-US" altLang="en-US" sz="3000" dirty="0"/>
              <a:t>used for </a:t>
            </a:r>
            <a:r>
              <a:rPr lang="en-US" altLang="en-US" sz="3000" dirty="0" smtClean="0">
                <a:solidFill>
                  <a:schemeClr val="tx2">
                    <a:lumMod val="75000"/>
                  </a:schemeClr>
                </a:solidFill>
              </a:rPr>
              <a:t>mapping</a:t>
            </a:r>
            <a:r>
              <a:rPr lang="en-US" altLang="en-US" sz="3000" dirty="0" smtClean="0"/>
              <a:t> business </a:t>
            </a:r>
            <a:r>
              <a:rPr lang="en-US" altLang="en-US" sz="3000" dirty="0"/>
              <a:t>entities </a:t>
            </a:r>
            <a:r>
              <a:rPr lang="en-US" altLang="en-US" sz="3000" dirty="0" smtClean="0"/>
              <a:t>to database tables</a:t>
            </a:r>
            <a:endParaRPr lang="en-US" altLang="en-US" sz="3000" dirty="0"/>
          </a:p>
        </p:txBody>
      </p:sp>
      <p:grpSp>
        <p:nvGrpSpPr>
          <p:cNvPr id="2" name="Group 1"/>
          <p:cNvGrpSpPr/>
          <p:nvPr/>
        </p:nvGrpSpPr>
        <p:grpSpPr>
          <a:xfrm>
            <a:off x="995362" y="4069532"/>
            <a:ext cx="10052050" cy="2178868"/>
            <a:chOff x="1657349" y="4255703"/>
            <a:chExt cx="7966076" cy="1439862"/>
          </a:xfrm>
        </p:grpSpPr>
        <p:sp>
          <p:nvSpPr>
            <p:cNvPr id="1188868" name="Oval 4"/>
            <p:cNvSpPr>
              <a:spLocks noChangeArrowheads="1"/>
            </p:cNvSpPr>
            <p:nvPr/>
          </p:nvSpPr>
          <p:spPr bwMode="auto">
            <a:xfrm>
              <a:off x="4646612" y="4427625"/>
              <a:ext cx="2335213" cy="1103959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91440" rIns="0" bIns="109728" anchor="ctr" anchorCtr="1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ORM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Framework</a:t>
              </a:r>
            </a:p>
          </p:txBody>
        </p:sp>
        <p:sp>
          <p:nvSpPr>
            <p:cNvPr id="1188869" name="Rectangle 5"/>
            <p:cNvSpPr>
              <a:spLocks noChangeArrowheads="1"/>
            </p:cNvSpPr>
            <p:nvPr/>
          </p:nvSpPr>
          <p:spPr bwMode="auto">
            <a:xfrm>
              <a:off x="1657349" y="4505859"/>
              <a:ext cx="2159000" cy="945755"/>
            </a:xfrm>
            <a:prstGeom prst="rect">
              <a:avLst/>
            </a:prstGeom>
            <a:solidFill>
              <a:schemeClr val="bg1">
                <a:alpha val="39999"/>
              </a:schemeClr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91440" rIns="0" bIns="109728" anchor="ctr" anchorCtr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OO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Programming</a:t>
              </a:r>
            </a:p>
            <a:p>
              <a:pPr algn="ctr">
                <a:lnSpc>
                  <a:spcPct val="95000"/>
                </a:lnSpc>
              </a:pPr>
              <a:r>
                <a:rPr lang="en-US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Language</a:t>
              </a:r>
            </a:p>
          </p:txBody>
        </p:sp>
        <p:sp>
          <p:nvSpPr>
            <p:cNvPr id="1188871" name="Line 7"/>
            <p:cNvSpPr>
              <a:spLocks noChangeShapeType="1"/>
            </p:cNvSpPr>
            <p:nvPr/>
          </p:nvSpPr>
          <p:spPr bwMode="auto">
            <a:xfrm>
              <a:off x="3889374" y="4976428"/>
              <a:ext cx="6858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8872" name="Line 8"/>
            <p:cNvSpPr>
              <a:spLocks noChangeShapeType="1"/>
            </p:cNvSpPr>
            <p:nvPr/>
          </p:nvSpPr>
          <p:spPr bwMode="auto">
            <a:xfrm>
              <a:off x="7064375" y="4974840"/>
              <a:ext cx="6873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188881" name="Group 17"/>
            <p:cNvGrpSpPr>
              <a:grpSpLocks/>
            </p:cNvGrpSpPr>
            <p:nvPr/>
          </p:nvGrpSpPr>
          <p:grpSpPr bwMode="auto">
            <a:xfrm>
              <a:off x="7823200" y="4255703"/>
              <a:ext cx="1800225" cy="1439862"/>
              <a:chOff x="3833" y="3067"/>
              <a:chExt cx="1088" cy="817"/>
            </a:xfrm>
          </p:grpSpPr>
          <p:sp>
            <p:nvSpPr>
              <p:cNvPr id="1188877" name="Line 13"/>
              <p:cNvSpPr>
                <a:spLocks noChangeShapeType="1"/>
              </p:cNvSpPr>
              <p:nvPr/>
            </p:nvSpPr>
            <p:spPr bwMode="auto">
              <a:xfrm>
                <a:off x="3833" y="3148"/>
                <a:ext cx="0" cy="6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80" name="Rectangle 16"/>
              <p:cNvSpPr>
                <a:spLocks noChangeArrowheads="1"/>
              </p:cNvSpPr>
              <p:nvPr/>
            </p:nvSpPr>
            <p:spPr bwMode="auto">
              <a:xfrm>
                <a:off x="3833" y="3158"/>
                <a:ext cx="1088" cy="635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 algn="ctr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91440" rIns="144000" bIns="109728" anchor="ctr" anchorCtr="1"/>
              <a:lstStyle/>
              <a:p>
                <a:pPr algn="ctr">
                  <a:lnSpc>
                    <a:spcPct val="95000"/>
                  </a:lnSpc>
                </a:pPr>
                <a:r>
                  <a:rPr lang="en-US" altLang="en-US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Relational</a:t>
                </a:r>
              </a:p>
              <a:p>
                <a:pPr algn="ctr">
                  <a:lnSpc>
                    <a:spcPct val="95000"/>
                  </a:lnSpc>
                </a:pPr>
                <a:r>
                  <a:rPr lang="en-US" altLang="en-US" sz="28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Database</a:t>
                </a:r>
                <a:endParaRPr lang="en-US" alt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4" name="Oval 10"/>
              <p:cNvSpPr>
                <a:spLocks noChangeArrowheads="1"/>
              </p:cNvSpPr>
              <p:nvPr/>
            </p:nvSpPr>
            <p:spPr bwMode="auto">
              <a:xfrm>
                <a:off x="3833" y="3067"/>
                <a:ext cx="1088" cy="181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</p:spPr>
            <p:txBody>
              <a:bodyPr wrap="none" anchor="ctr"/>
              <a:lstStyle/>
              <a:p>
                <a:pPr algn="ctr"/>
                <a:endParaRPr lang="bg-BG" alt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5" name="Oval 11"/>
              <p:cNvSpPr>
                <a:spLocks noChangeArrowheads="1"/>
              </p:cNvSpPr>
              <p:nvPr/>
            </p:nvSpPr>
            <p:spPr bwMode="auto">
              <a:xfrm>
                <a:off x="3833" y="3702"/>
                <a:ext cx="1088" cy="182"/>
              </a:xfrm>
              <a:prstGeom prst="ellipse">
                <a:avLst/>
              </a:prstGeom>
              <a:solidFill>
                <a:schemeClr val="bg1">
                  <a:alpha val="50000"/>
                </a:schemeClr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</p:spPr>
            <p:txBody>
              <a:bodyPr wrap="none"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188876" name="Line 12"/>
              <p:cNvSpPr>
                <a:spLocks noChangeShapeType="1"/>
              </p:cNvSpPr>
              <p:nvPr/>
            </p:nvSpPr>
            <p:spPr bwMode="auto">
              <a:xfrm flipH="1">
                <a:off x="4920" y="3157"/>
                <a:ext cx="1" cy="6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FFFFFF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 sz="2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302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ORM – Concept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157"/>
              </p:ext>
            </p:extLst>
          </p:nvPr>
        </p:nvGraphicFramePr>
        <p:xfrm>
          <a:off x="367723" y="2908297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25008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91960"/>
              </p:ext>
            </p:extLst>
          </p:nvPr>
        </p:nvGraphicFramePr>
        <p:xfrm>
          <a:off x="8450546" y="2905443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VARCHAR(50)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birth_date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7" name="Cloud 6"/>
          <p:cNvSpPr/>
          <p:nvPr/>
        </p:nvSpPr>
        <p:spPr>
          <a:xfrm>
            <a:off x="4648976" y="3022746"/>
            <a:ext cx="2979161" cy="1536183"/>
          </a:xfrm>
          <a:prstGeom prst="cloud">
            <a:avLst/>
          </a:prstGeom>
          <a:solidFill>
            <a:srgbClr val="515B64"/>
          </a:solidFill>
          <a:ln w="571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6972709" y="4246982"/>
            <a:ext cx="943824" cy="62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7001355" y="2721730"/>
            <a:ext cx="831494" cy="59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4780440" y="2754958"/>
            <a:ext cx="811735" cy="67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4612045" y="4302001"/>
            <a:ext cx="943824" cy="58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5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/ Java / PHP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are mapped to 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relationships</a:t>
            </a:r>
            <a:r>
              <a:rPr lang="en-US" dirty="0"/>
              <a:t> are mapped to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r>
              <a:rPr lang="en-US" dirty="0"/>
              <a:t>ORM provides API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</a:t>
            </a:r>
            <a:r>
              <a:rPr lang="en-US" dirty="0"/>
              <a:t> objects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query</a:t>
            </a:r>
            <a:r>
              <a:rPr lang="en-US" dirty="0"/>
              <a:t> database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 new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n-US" dirty="0"/>
              <a:t> existing object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/>
              <a:t> existing object</a:t>
            </a:r>
          </a:p>
          <a:p>
            <a:r>
              <a:rPr lang="en-US" dirty="0"/>
              <a:t>Some ORMs 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 synchronization </a:t>
            </a:r>
            <a:r>
              <a:rPr lang="en-US" dirty="0"/>
              <a:t>(DB migrations)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ORM Frameworks – Features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942012" y="3200400"/>
            <a:ext cx="381000" cy="2514600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27812" y="3932006"/>
            <a:ext cx="4413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CRUD operations execute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SQL commands </a:t>
            </a:r>
            <a:r>
              <a:rPr lang="en-US" sz="3200" dirty="0"/>
              <a:t>in the DB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336" y="1178680"/>
            <a:ext cx="2029076" cy="14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vs Hibernate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454141"/>
            <a:ext cx="3733106" cy="1741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1927" y="4245114"/>
            <a:ext cx="26452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Salsa Dance</a:t>
            </a:r>
            <a:endParaRPr lang="bg-BG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81" y="4599057"/>
            <a:ext cx="1144906" cy="1867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328" y="2286000"/>
            <a:ext cx="158750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21" y="864481"/>
            <a:ext cx="1589660" cy="1589660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 rot="14654896">
            <a:off x="5316565" y="1757294"/>
            <a:ext cx="407063" cy="13936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17466374">
            <a:off x="6374017" y="4352050"/>
            <a:ext cx="396401" cy="2014834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16200000">
            <a:off x="7894474" y="2163501"/>
            <a:ext cx="410547" cy="286159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449003" y="2461902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1</a:t>
            </a:r>
            <a:endParaRPr lang="bg-B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9898132" y="3994405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2</a:t>
            </a:r>
            <a:endParaRPr lang="bg-BG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9482773" y="5817116"/>
            <a:ext cx="201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Couple 3</a:t>
            </a:r>
            <a:endParaRPr lang="bg-BG" sz="4000" dirty="0"/>
          </a:p>
        </p:txBody>
      </p:sp>
    </p:spTree>
    <p:extLst>
      <p:ext uri="{BB962C8B-B14F-4D97-AF65-F5344CB8AC3E}">
        <p14:creationId xmlns:p14="http://schemas.microsoft.com/office/powerpoint/2010/main" val="27348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vs Hibernate</a:t>
            </a:r>
            <a:endParaRPr lang="bg-BG" dirty="0"/>
          </a:p>
        </p:txBody>
      </p:sp>
      <p:sp>
        <p:nvSpPr>
          <p:cNvPr id="6" name="TextBox 5"/>
          <p:cNvSpPr txBox="1"/>
          <p:nvPr/>
        </p:nvSpPr>
        <p:spPr>
          <a:xfrm>
            <a:off x="2171770" y="4259541"/>
            <a:ext cx="871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JPA</a:t>
            </a:r>
            <a:endParaRPr lang="bg-BG" sz="4000" dirty="0"/>
          </a:p>
        </p:txBody>
      </p:sp>
      <p:sp>
        <p:nvSpPr>
          <p:cNvPr id="10" name="Up Arrow 9"/>
          <p:cNvSpPr/>
          <p:nvPr/>
        </p:nvSpPr>
        <p:spPr>
          <a:xfrm rot="14654896">
            <a:off x="5316565" y="1757294"/>
            <a:ext cx="407063" cy="1393695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Up Arrow 10"/>
          <p:cNvSpPr/>
          <p:nvPr/>
        </p:nvSpPr>
        <p:spPr>
          <a:xfrm rot="17466374">
            <a:off x="5580893" y="4220771"/>
            <a:ext cx="453295" cy="1508433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Up Arrow 11"/>
          <p:cNvSpPr/>
          <p:nvPr/>
        </p:nvSpPr>
        <p:spPr>
          <a:xfrm rot="16200000">
            <a:off x="8164130" y="3163190"/>
            <a:ext cx="455946" cy="1582531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6293000" y="2461902"/>
            <a:ext cx="225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Hibernate</a:t>
            </a:r>
            <a:endParaRPr lang="bg-BG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9590028" y="3981863"/>
            <a:ext cx="2435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EclipseLink</a:t>
            </a:r>
            <a:endParaRPr lang="bg-BG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9482773" y="5817116"/>
            <a:ext cx="1764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TopLink</a:t>
            </a:r>
            <a:endParaRPr lang="bg-BG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66" y="1819222"/>
            <a:ext cx="3810000" cy="2381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003" y="472601"/>
            <a:ext cx="1943100" cy="1943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50" y="5497275"/>
            <a:ext cx="2410979" cy="8197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39" y="2415701"/>
            <a:ext cx="2211388" cy="1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500" dirty="0" smtClean="0"/>
              <a:t>Different approaches to </a:t>
            </a:r>
            <a:r>
              <a:rPr lang="en-US" sz="3500" dirty="0" smtClean="0">
                <a:solidFill>
                  <a:schemeClr val="tx2">
                    <a:lumMod val="75000"/>
                  </a:schemeClr>
                </a:solidFill>
              </a:rPr>
              <a:t>Java ORM</a:t>
            </a:r>
            <a:r>
              <a:rPr lang="en-US" sz="3500" dirty="0" smtClean="0"/>
              <a:t>:</a:t>
            </a:r>
          </a:p>
          <a:p>
            <a:pPr lvl="1"/>
            <a:r>
              <a:rPr lang="en-US" dirty="0" smtClean="0"/>
              <a:t>POJO (Plain Old Java Objects) + XML mappings</a:t>
            </a:r>
          </a:p>
          <a:p>
            <a:pPr lvl="2"/>
            <a:r>
              <a:rPr lang="en-US" dirty="0" smtClean="0"/>
              <a:t>A bit old-fashioned, but very powerful</a:t>
            </a:r>
          </a:p>
          <a:p>
            <a:pPr lvl="2"/>
            <a:r>
              <a:rPr lang="en-US" dirty="0" smtClean="0"/>
              <a:t>Implemented in the "classical" Hibernate</a:t>
            </a:r>
            <a:endParaRPr lang="en-US" dirty="0"/>
          </a:p>
          <a:p>
            <a:pPr lvl="1"/>
            <a:r>
              <a:rPr lang="en-US" dirty="0" smtClean="0"/>
              <a:t>Annotated Java classes (POJO) mapped to DB tables</a:t>
            </a:r>
          </a:p>
          <a:p>
            <a:pPr lvl="2"/>
            <a:r>
              <a:rPr lang="en-US" dirty="0" smtClean="0"/>
              <a:t>The modern approach, based on Java annotations</a:t>
            </a:r>
          </a:p>
          <a:p>
            <a:pPr lvl="2"/>
            <a:r>
              <a:rPr lang="en-US" dirty="0" smtClean="0"/>
              <a:t>Easier to implement and maintain</a:t>
            </a:r>
          </a:p>
          <a:p>
            <a:pPr lvl="1"/>
            <a:r>
              <a:rPr lang="en-US" dirty="0" smtClean="0"/>
              <a:t>Code generation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A tool generates classes based on some ORM / persistence framework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ORM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POJO (Plain Old Java Objects) + XML mappings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Implementation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65785" y="1901695"/>
            <a:ext cx="4114800" cy="4819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{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int id;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private Date registrationDate;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getId()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setId(…)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getName()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setName() …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getDate()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setDate() 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1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889612" y="1988254"/>
            <a:ext cx="6767400" cy="44350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&lt;hibernate-mapping&gt;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&lt;class name="entities.Student" table="students"&gt;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 name="id" column="id"&gt;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&lt;generator class="identity"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name="name" column="first_name"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name="registrationDate" column="registration_date"/&gt;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&lt;/class&gt;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&lt;/hibernate-mapping&gt;</a:t>
            </a:r>
          </a:p>
        </p:txBody>
      </p:sp>
    </p:spTree>
    <p:extLst>
      <p:ext uri="{BB962C8B-B14F-4D97-AF65-F5344CB8AC3E}">
        <p14:creationId xmlns:p14="http://schemas.microsoft.com/office/powerpoint/2010/main" val="56173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Maven</a:t>
            </a: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Hibernate</a:t>
            </a:r>
            <a:endParaRPr lang="en-US" sz="32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 smtClean="0"/>
              <a:t>JPA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0812" y="3940927"/>
            <a:ext cx="2133598" cy="23414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622" y="4797067"/>
            <a:ext cx="1535790" cy="152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hibernate-core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&lt;version&gt;5.2.3.Final&lt;/version&gt;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6.0.4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94612" y="2870123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Hibernate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704012" y="4724400"/>
            <a:ext cx="2590800" cy="440242"/>
          </a:xfrm>
          <a:prstGeom prst="wedgeRoundRectCallout">
            <a:avLst>
              <a:gd name="adj1" fmla="val -38766"/>
              <a:gd name="adj2" fmla="val -8041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 connector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version='1.0' encoding='utf-8'?&gt;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hibernate-configuration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PUBLIC "-//Hibernate/Hibernate Configuration DTD//EN"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"http://www.hibernate.org/dtd/hibernate-configuration-3.0.dtd"&gt;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&lt;hibernate-configuration&gt;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&lt;session-factory&gt;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name="hibernate.dialect"&gt;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org.hibernate.dialect.MySQL5Dialect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name="hibernate.connection.driver_class"&gt;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com.mysql.jdbc.Driver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configuration.hbm.xml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170612" y="199331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Configuration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228012" y="46482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Dialect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32706" y="57449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Driver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5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&lt;!--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Connection Settings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name="hibernate.connection.url"&gt;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jdbc:mysql://localhost:3306/school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name="hibernate.connection.username"&gt;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root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name="hibernate.connection.password"&gt;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1234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name="hbm2ddl.auto"&gt;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configuration.hbm.xml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075612" y="2590800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DB URL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579812" y="362668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User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578224" y="4693621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808412" y="573007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Auto strategy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0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configuration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2176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&lt;!-- List of XML mapping files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&lt;mapping resource="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Student.hbm.xml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&lt;/session-factory&gt;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&lt;/hibernate-configuration&gt;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configuration.hbm.xml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932612" y="2536166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17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mapping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hibernate-mapping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PUBLIC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"-//Hibernate/Hibernate Mapping DTD//EN"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"http://www.hibernate.org/dtd/hibernate-mapping-3.0.dtd"&gt;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&lt;hibernate-mapping&gt;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&lt;class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entities.Student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table="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students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&lt;id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&lt;generator class="identity"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&lt;property name="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registrationDate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column="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registration_date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&lt;/class&gt;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&lt;/hibernate-mapping&gt;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Student.hbm.xml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551612" y="1898575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Mapping file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3457409"/>
            <a:ext cx="2590800" cy="440242"/>
          </a:xfrm>
          <a:prstGeom prst="wedgeRoundRectCallout">
            <a:avLst>
              <a:gd name="adj1" fmla="val -63472"/>
              <a:gd name="adj2" fmla="val -771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Class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143544" y="3940792"/>
            <a:ext cx="2590800" cy="440242"/>
          </a:xfrm>
          <a:prstGeom prst="wedgeRoundRectCallout">
            <a:avLst>
              <a:gd name="adj1" fmla="val -57590"/>
              <a:gd name="adj2" fmla="val -2502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685212" y="4505670"/>
            <a:ext cx="2590800" cy="440242"/>
          </a:xfrm>
          <a:prstGeom prst="wedgeRoundRectCallout">
            <a:avLst>
              <a:gd name="adj1" fmla="val -65825"/>
              <a:gd name="adj2" fmla="val 3036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438944" y="5694173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Field mapping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3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sessions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52237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Configuration cfg = new Configuration();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cfg.configure();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ServiceRegistry serviceRegistry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new StandardServiceRegistryBuilder().applySettings(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cfg.getProperties()).build();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SessionFactory sessionFactory 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cfg.buildSessionFactory(serviceRegistry);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 session = sessionFactory.openSession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 Your Code Here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551612" y="6107935"/>
            <a:ext cx="3214800" cy="417067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Transaction commit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3373374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Service Registry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03814" y="4768321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Session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1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save data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353094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Student joro = new Student();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session.save(student);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484812" y="3352800"/>
            <a:ext cx="2590800" cy="440242"/>
          </a:xfrm>
          <a:prstGeom prst="wedgeRoundRectCallout">
            <a:avLst>
              <a:gd name="adj1" fmla="val -59943"/>
              <a:gd name="adj2" fmla="val -3194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59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Get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31923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(Student) session.get(Student.class, 1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389812" y="34290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Query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List&lt;Student&gt; studentList = session.createQuery("FROM Student ").list();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(Student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studentList)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System.out.println(student.getId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04504" y="34349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list of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5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Querying Language - HQL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3159155"/>
            <a:ext cx="11125196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Student WHERE name = 'John'"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41216" y="2628176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+ WHERE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454868" y="5057405"/>
            <a:ext cx="11125196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"FROM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AS s </a:t>
            </a:r>
          </a:p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JOIN s.major AS major"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54868" y="4526426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+ JOIN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08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#Hibernate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Hibernate retrieve data by Criteria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//…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session.beginTransaction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List&lt;Student&gt; studentList = session.createCriteria(Student.class).list();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(Student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studentList)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System.out.println(student.getId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session.getTransaction().commit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session.close();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847012" y="3237288"/>
            <a:ext cx="2590800" cy="440242"/>
          </a:xfrm>
          <a:prstGeom prst="wedgeRoundRectCallout">
            <a:avLst>
              <a:gd name="adj1" fmla="val -61119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list of objects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9" y="19051"/>
            <a:ext cx="12192000" cy="68389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57" y="-1905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JPA</a:t>
            </a:r>
            <a:endParaRPr lang="en-US" sz="8000" b="1" dirty="0">
              <a:ln>
                <a:solidFill>
                  <a:schemeClr val="bg1"/>
                </a:solidFill>
              </a:ln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9733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About JPA</a:t>
            </a:r>
          </a:p>
        </p:txBody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200" dirty="0"/>
              <a:t>What is Java Persistence API (JPA)?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Database persistence technology for </a:t>
            </a:r>
            <a:r>
              <a:rPr lang="en-US" dirty="0" smtClean="0"/>
              <a:t>Java (official standard)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Object-relational mapping (ORM) </a:t>
            </a:r>
            <a:r>
              <a:rPr lang="en-US" sz="2800" dirty="0" smtClean="0"/>
              <a:t>technology</a:t>
            </a:r>
            <a:endParaRPr lang="en-US" sz="2800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Operates with POJO </a:t>
            </a:r>
            <a:r>
              <a:rPr lang="en-US" sz="2800" dirty="0" smtClean="0"/>
              <a:t>entities with annotations or XML mappings</a:t>
            </a:r>
            <a:endParaRPr lang="en-US" sz="2800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 smtClean="0"/>
              <a:t>Implemented by many ORM engines: Hibernate, </a:t>
            </a:r>
            <a:r>
              <a:rPr lang="en-US" sz="2800" noProof="1" smtClean="0"/>
              <a:t>EclipseLink</a:t>
            </a:r>
            <a:r>
              <a:rPr lang="en-US" sz="2800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JPA </a:t>
            </a:r>
            <a:r>
              <a:rPr lang="en-US" dirty="0"/>
              <a:t>maps Java classes to database tables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Maps relationships between tables as associations between classes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Provides CRUD </a:t>
            </a:r>
            <a:r>
              <a:rPr lang="en-US" dirty="0" smtClean="0"/>
              <a:t>functionality and queries</a:t>
            </a:r>
            <a:endParaRPr lang="en-US" dirty="0"/>
          </a:p>
          <a:p>
            <a:pPr lvl="2">
              <a:lnSpc>
                <a:spcPct val="100000"/>
              </a:lnSpc>
              <a:defRPr/>
            </a:pPr>
            <a:r>
              <a:rPr lang="en-US" sz="2800" dirty="0"/>
              <a:t>Create, read, update, </a:t>
            </a:r>
            <a:r>
              <a:rPr lang="en-US" sz="2800" dirty="0" smtClean="0"/>
              <a:t>delete + queries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90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JPA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entity </a:t>
            </a:r>
            <a:r>
              <a:rPr lang="en-US" dirty="0" smtClean="0"/>
              <a:t>is just </a:t>
            </a:r>
            <a:r>
              <a:rPr lang="en-US" dirty="0"/>
              <a:t>a POJO </a:t>
            </a:r>
            <a:r>
              <a:rPr lang="en-US" dirty="0" smtClean="0"/>
              <a:t>class</a:t>
            </a:r>
            <a:endParaRPr lang="en-US" dirty="0"/>
          </a:p>
          <a:p>
            <a:pPr lvl="1"/>
            <a:r>
              <a:rPr lang="en-US" dirty="0"/>
              <a:t>Abstract or concrete top level Java class </a:t>
            </a:r>
          </a:p>
          <a:p>
            <a:r>
              <a:rPr lang="en-US" dirty="0"/>
              <a:t>Non-final fields/properties, no-arguments constructor</a:t>
            </a:r>
          </a:p>
          <a:p>
            <a:r>
              <a:rPr lang="en-US" dirty="0"/>
              <a:t>No required interfaces</a:t>
            </a:r>
          </a:p>
          <a:p>
            <a:r>
              <a:rPr lang="en-US" dirty="0" smtClean="0"/>
              <a:t>Direct </a:t>
            </a:r>
            <a:r>
              <a:rPr lang="en-US" dirty="0"/>
              <a:t>field or property-based access</a:t>
            </a:r>
          </a:p>
          <a:p>
            <a:r>
              <a:rPr lang="en-US" dirty="0"/>
              <a:t>Getter/setter can contain logic (e.g. validation)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in JPA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9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ORM Frameworks </a:t>
            </a:r>
            <a:r>
              <a:rPr lang="en-US" dirty="0"/>
              <a:t>map OOP classes to database tables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JPA – </a:t>
            </a:r>
            <a:r>
              <a:rPr lang="en-US" dirty="0"/>
              <a:t>Overview</a:t>
            </a:r>
          </a:p>
        </p:txBody>
      </p:sp>
      <p:pic>
        <p:nvPicPr>
          <p:cNvPr id="2050" name="Picture 2" descr="http://www.agile-code.com/blog/wp-content/uploads/2013/03/ORMMapp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6" y="2051141"/>
            <a:ext cx="8385176" cy="4300396"/>
          </a:xfrm>
          <a:prstGeom prst="roundRect">
            <a:avLst>
              <a:gd name="adj" fmla="val 7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DB Tables to Classes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53960" y="325539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345757" y="325539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students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INT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VARCHAR(50)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birth_date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31" name="Cloud 30"/>
          <p:cNvSpPr/>
          <p:nvPr/>
        </p:nvSpPr>
        <p:spPr>
          <a:xfrm>
            <a:off x="4386132" y="3112017"/>
            <a:ext cx="2979161" cy="1536183"/>
          </a:xfrm>
          <a:prstGeom prst="cloud">
            <a:avLst/>
          </a:prstGeom>
          <a:solidFill>
            <a:srgbClr val="515B64"/>
          </a:solidFill>
          <a:ln w="57150" cap="rnd">
            <a:solidFill>
              <a:schemeClr val="accent5">
                <a:lumMod val="20000"/>
                <a:lumOff val="80000"/>
                <a:alpha val="25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rPr>
              <a:t>ORM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Framework</a:t>
            </a:r>
            <a:endParaRPr lang="en-US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itchFamily="34" charset="0"/>
              <a:cs typeface="Consolas" pitchFamily="49" charset="0"/>
            </a:endParaRPr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1847">
            <a:off x="6709865" y="4336253"/>
            <a:ext cx="943824" cy="623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6795" flipH="1" flipV="1">
            <a:off x="6738511" y="2811001"/>
            <a:ext cx="831494" cy="59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975" flipV="1">
            <a:off x="4517596" y="2844229"/>
            <a:ext cx="811735" cy="67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04629" flipV="1">
            <a:off x="4349201" y="4391272"/>
            <a:ext cx="943824" cy="58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12700" dir="2700000" sx="110000" sy="11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78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721659"/>
          </a:xfrm>
        </p:spPr>
        <p:txBody>
          <a:bodyPr/>
          <a:lstStyle/>
          <a:p>
            <a:r>
              <a:rPr lang="en-US" dirty="0" smtClean="0"/>
              <a:t>Entity Class: Student</a:t>
            </a:r>
            <a:endParaRPr lang="bg-BG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Entity @Table(name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"students")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Student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@GeneratedValue(strategy = GenerationType.IDENTITY)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@Column(name = "id")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int id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"name", length = 50)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String name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@Column(name 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“birth_date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Date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birthDate;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endParaRPr lang="en-US" sz="2200" b="1" noProof="1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1461"/>
              </p:ext>
            </p:extLst>
          </p:nvPr>
        </p:nvGraphicFramePr>
        <p:xfrm>
          <a:off x="8034479" y="4114800"/>
          <a:ext cx="3435066" cy="144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5066">
                  <a:extLst>
                    <a:ext uri="{9D8B030D-6E8A-4147-A177-3AD203B41FA5}">
                      <a16:colId xmlns:a16="http://schemas.microsoft.com/office/drawing/2014/main" val="2367107057"/>
                    </a:ext>
                  </a:extLst>
                </a:gridCol>
              </a:tblGrid>
              <a:tr h="142940">
                <a:tc>
                  <a:txBody>
                    <a:bodyPr/>
                    <a:lstStyle/>
                    <a:p>
                      <a:r>
                        <a:rPr lang="en-US" sz="2100" dirty="0" smtClean="0"/>
                        <a:t>Student</a:t>
                      </a:r>
                      <a:endParaRPr lang="bg-BG" sz="2100" dirty="0"/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283929760"/>
                  </a:ext>
                </a:extLst>
              </a:tr>
              <a:tr h="741974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id: </a:t>
                      </a:r>
                      <a:r>
                        <a:rPr lang="en-US" sz="2100" dirty="0" err="1" smtClean="0"/>
                        <a:t>int</a:t>
                      </a:r>
                      <a:endParaRPr lang="en-US" sz="2100" dirty="0" smtClean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100" dirty="0" smtClean="0"/>
                        <a:t>name: String</a:t>
                      </a:r>
                    </a:p>
                    <a:p>
                      <a:pPr marL="342900" indent="-342900" algn="l">
                        <a:buFontTx/>
                        <a:buChar char="-"/>
                      </a:pPr>
                      <a:r>
                        <a:rPr lang="en-US" sz="2100" dirty="0" err="1" smtClean="0"/>
                        <a:t>registrationDate</a:t>
                      </a:r>
                      <a:r>
                        <a:rPr lang="en-US" sz="2100" dirty="0" smtClean="0"/>
                        <a:t>:</a:t>
                      </a:r>
                      <a:r>
                        <a:rPr lang="en-US" sz="2100" baseline="0" dirty="0" smtClean="0"/>
                        <a:t> Date</a:t>
                      </a:r>
                    </a:p>
                  </a:txBody>
                  <a:tcPr marL="82441" marR="82441" marT="41220" marB="41220"/>
                </a:tc>
                <a:extLst>
                  <a:ext uri="{0D108BD9-81ED-4DB2-BD59-A6C34878D82A}">
                    <a16:rowId xmlns:a16="http://schemas.microsoft.com/office/drawing/2014/main" val="3054292929"/>
                  </a:ext>
                </a:extLst>
              </a:tr>
            </a:tbl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91340" y="1617158"/>
            <a:ext cx="2590800" cy="440242"/>
          </a:xfrm>
          <a:prstGeom prst="wedgeRoundRectCallout">
            <a:avLst>
              <a:gd name="adj1" fmla="val -61119"/>
              <a:gd name="adj2" fmla="val -3194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Set table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1979612" y="2213445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Primary key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9404434" y="2521863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Identity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4695940" y="2911328"/>
            <a:ext cx="25908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7085012" y="3494732"/>
            <a:ext cx="3276600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 + length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5782772" y="4213790"/>
            <a:ext cx="2203273" cy="376158"/>
          </a:xfrm>
          <a:prstGeom prst="wedgeRoundRectCallout">
            <a:avLst>
              <a:gd name="adj1" fmla="val -59018"/>
              <a:gd name="adj2" fmla="val -1169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Column name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11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@Entity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Declares </a:t>
            </a:r>
            <a:r>
              <a:rPr lang="en-US" dirty="0"/>
              <a:t>the class as an entity or a table. 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@Table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Declares </a:t>
            </a:r>
            <a:r>
              <a:rPr lang="en-US" dirty="0"/>
              <a:t>table name. </a:t>
            </a:r>
            <a:endParaRPr lang="en-US" dirty="0" smtClean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Basic </a:t>
            </a:r>
            <a:r>
              <a:rPr lang="en-GB" dirty="0" smtClean="0"/>
              <a:t>-  </a:t>
            </a:r>
            <a:r>
              <a:rPr lang="en-GB" dirty="0"/>
              <a:t>Specifies non-constraint fields explicitly. </a:t>
            </a:r>
            <a:endParaRPr lang="en-GB" dirty="0" smtClean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@Id </a:t>
            </a:r>
            <a:r>
              <a:rPr lang="en-US" dirty="0" smtClean="0"/>
              <a:t>- Specifies </a:t>
            </a:r>
            <a:r>
              <a:rPr lang="en-US" dirty="0"/>
              <a:t>the property, use for identity (primary key of a table) of the class.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@GeneratedValue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- Specifies </a:t>
            </a:r>
            <a:r>
              <a:rPr lang="en-US" dirty="0"/>
              <a:t>how the identity attribute can be initialized such as automatic, manual, or value taken from a sequence table.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@Transient </a:t>
            </a:r>
            <a:r>
              <a:rPr lang="en-US" dirty="0" smtClean="0"/>
              <a:t>- Specifies </a:t>
            </a:r>
            <a:r>
              <a:rPr lang="en-US" dirty="0"/>
              <a:t>the property that is not persistent, i.e., the value is never stored in the database. 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@Column </a:t>
            </a:r>
            <a:r>
              <a:rPr lang="en-US" dirty="0" smtClean="0"/>
              <a:t>-Specifies </a:t>
            </a:r>
            <a:r>
              <a:rPr lang="en-US" dirty="0"/>
              <a:t>the column attribute for the persistence property. 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584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configuration 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1216" y="1447800"/>
            <a:ext cx="11125196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&lt;dependencies&gt;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&lt;groupId&gt;org.hibernate.javax.persistence&lt;/groupId&gt;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hibernate-jpa-2.0-api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&lt;version&gt;1.0.1.Final-redhat-3&lt;/version&gt;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&lt;groupId&gt;mysql&lt;/groupId&gt;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&lt;artifactId&gt;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mysql-connector-java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&lt;/artifactId&gt;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&lt;version&gt;6.0.4&lt;/version&gt;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&lt;/dependency&gt;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&lt;/dependencies&gt;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41216" y="916821"/>
            <a:ext cx="1112519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pom.xml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780212" y="3338976"/>
            <a:ext cx="2590800" cy="440242"/>
          </a:xfrm>
          <a:prstGeom prst="wedgeRoundRectCallout">
            <a:avLst>
              <a:gd name="adj1" fmla="val -28178"/>
              <a:gd name="adj2" fmla="val -838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JPA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475412" y="4800600"/>
            <a:ext cx="2590800" cy="440242"/>
          </a:xfrm>
          <a:prstGeom prst="wedgeRoundRectCallout">
            <a:avLst>
              <a:gd name="adj1" fmla="val -28178"/>
              <a:gd name="adj2" fmla="val -83874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MySQL Connector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1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1180429"/>
            <a:ext cx="4562987" cy="522374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Configuration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4637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653" y="0"/>
            <a:ext cx="12188825" cy="6858000"/>
          </a:xfrm>
          <a:prstGeom prst="rect">
            <a:avLst/>
          </a:prstGeom>
          <a:solidFill>
            <a:srgbClr val="321300">
              <a:alpha val="19000"/>
            </a:srgbClr>
          </a:solidFill>
          <a:ln>
            <a:noFill/>
          </a:ln>
          <a:effectLst>
            <a:outerShdw blurRad="368300" dist="50800" dir="5400000" sx="1000" sy="1000" algn="ctr" rotWithShape="0">
              <a:srgbClr val="30130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-7144" y="2552700"/>
            <a:ext cx="12203113" cy="1752600"/>
          </a:xfrm>
          <a:prstGeom prst="rect">
            <a:avLst/>
          </a:prstGeom>
          <a:solidFill>
            <a:schemeClr val="accent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ln>
                  <a:solidFill>
                    <a:schemeClr val="bg1"/>
                  </a:solidFill>
                </a:ln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Maven</a:t>
            </a:r>
            <a:endParaRPr lang="en-US" sz="8000" b="1" dirty="0">
              <a:ln>
                <a:solidFill>
                  <a:schemeClr val="bg1"/>
                </a:solidFill>
              </a:ln>
              <a:effectLst>
                <a:outerShdw blurRad="50800" dist="381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7902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Configuration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92320" y="1343871"/>
            <a:ext cx="11586086" cy="53776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&lt;?xml version="1.0" encoding="UTF-8"?&gt;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&lt;persistence xmlns="http://java.sun.com/xml/ns/persistence" version="2.0"&gt;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&lt;persistence-unit name="school"&gt;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&lt;properties&gt;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hibernate.connection.url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value="jdbc:mysql://localhost:3306/school"/&gt;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hibernate.connection.driver_class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value="com.mysql.jdbc.Driver"/&gt;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hibernate.connection.username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value="root"/&gt;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hibernate.connection.password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value="1234"/&gt;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hibernate.dialect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value="org.hibernate.dialect.MySQL5Dialect"/&gt;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hibernate.hbm2ddl.auto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value="create"/&gt;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&lt;property name = "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hibernate.show_sql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 = "true" /&gt;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&lt;/properties&gt;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&lt;/persistence-unit&gt;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&lt;/persistence&gt;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92320" y="798355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persistance.xml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6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save objects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92320" y="1343871"/>
            <a:ext cx="11586086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em.getTransaction().begin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Student student = new Student("Teo", new Date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em.persist(student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92320" y="798355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22812" y="44958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Save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09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– Java Persistence API</a:t>
            </a:r>
          </a:p>
        </p:txBody>
      </p:sp>
      <p:sp>
        <p:nvSpPr>
          <p:cNvPr id="5" name="Down Arrow 4"/>
          <p:cNvSpPr/>
          <p:nvPr/>
        </p:nvSpPr>
        <p:spPr>
          <a:xfrm>
            <a:off x="2635664" y="2332875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ight Arrow 7"/>
          <p:cNvSpPr/>
          <p:nvPr/>
        </p:nvSpPr>
        <p:spPr>
          <a:xfrm rot="19911801">
            <a:off x="5304756" y="4041319"/>
            <a:ext cx="442496" cy="316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ight Arrow 13"/>
          <p:cNvSpPr/>
          <p:nvPr/>
        </p:nvSpPr>
        <p:spPr>
          <a:xfrm>
            <a:off x="5339863" y="5370714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6" name="Group 15"/>
          <p:cNvGrpSpPr/>
          <p:nvPr/>
        </p:nvGrpSpPr>
        <p:grpSpPr>
          <a:xfrm>
            <a:off x="684212" y="1188760"/>
            <a:ext cx="4510199" cy="1083110"/>
            <a:chOff x="405418" y="1188760"/>
            <a:chExt cx="4926994" cy="1083110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Persistence</a:t>
              </a:r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createEntityManagerFactory()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4212" y="2774880"/>
            <a:ext cx="4510199" cy="1083110"/>
            <a:chOff x="405418" y="1188760"/>
            <a:chExt cx="4926994" cy="1083110"/>
          </a:xfrm>
        </p:grpSpPr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EntityManagerFactory</a:t>
              </a:r>
            </a:p>
          </p:txBody>
        </p:sp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517487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createEntityManager()</a:t>
              </a:r>
            </a:p>
          </p:txBody>
        </p:sp>
      </p:grpSp>
      <p:sp>
        <p:nvSpPr>
          <p:cNvPr id="22" name="Down Arrow 21"/>
          <p:cNvSpPr/>
          <p:nvPr/>
        </p:nvSpPr>
        <p:spPr>
          <a:xfrm>
            <a:off x="2635664" y="3930220"/>
            <a:ext cx="3429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3" name="Group 22"/>
          <p:cNvGrpSpPr/>
          <p:nvPr/>
        </p:nvGrpSpPr>
        <p:grpSpPr>
          <a:xfrm>
            <a:off x="684212" y="4372225"/>
            <a:ext cx="4510199" cy="2054459"/>
            <a:chOff x="405418" y="1188760"/>
            <a:chExt cx="4926994" cy="2054459"/>
          </a:xfrm>
        </p:grpSpPr>
        <p:sp>
          <p:nvSpPr>
            <p:cNvPr id="24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EntityManager</a:t>
              </a:r>
            </a:p>
          </p:txBody>
        </p:sp>
        <p:sp>
          <p:nvSpPr>
            <p:cNvPr id="25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488836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getTransaction()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find() / createQuery()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persist()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remove()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57597" y="2232657"/>
            <a:ext cx="3428999" cy="2110743"/>
            <a:chOff x="405418" y="1188760"/>
            <a:chExt cx="4926994" cy="2110743"/>
          </a:xfrm>
        </p:grpSpPr>
        <p:sp>
          <p:nvSpPr>
            <p:cNvPr id="28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Query</a:t>
              </a:r>
            </a:p>
          </p:txBody>
        </p:sp>
        <p:sp>
          <p:nvSpPr>
            <p:cNvPr id="29" name="AutoShape 7"/>
            <p:cNvSpPr>
              <a:spLocks noChangeArrowheads="1"/>
            </p:cNvSpPr>
            <p:nvPr/>
          </p:nvSpPr>
          <p:spPr bwMode="auto">
            <a:xfrm>
              <a:off x="405418" y="1754382"/>
              <a:ext cx="4926994" cy="1545121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setParameter()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getResultList()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getSingleResult()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executeUpdate()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50600" y="4626709"/>
            <a:ext cx="3429000" cy="1799975"/>
            <a:chOff x="405418" y="1188760"/>
            <a:chExt cx="4926994" cy="1799975"/>
          </a:xfrm>
        </p:grpSpPr>
        <p:sp>
          <p:nvSpPr>
            <p:cNvPr id="32" name="AutoShape 7"/>
            <p:cNvSpPr>
              <a:spLocks noChangeArrowheads="1"/>
            </p:cNvSpPr>
            <p:nvPr/>
          </p:nvSpPr>
          <p:spPr bwMode="auto">
            <a:xfrm>
              <a:off x="405418" y="1188760"/>
              <a:ext cx="4926994" cy="56562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600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EntityTransaction</a:t>
              </a:r>
            </a:p>
          </p:txBody>
        </p:sp>
        <p:sp>
          <p:nvSpPr>
            <p:cNvPr id="33" name="AutoShape 7"/>
            <p:cNvSpPr>
              <a:spLocks noChangeArrowheads="1"/>
            </p:cNvSpPr>
            <p:nvPr/>
          </p:nvSpPr>
          <p:spPr bwMode="auto">
            <a:xfrm>
              <a:off x="405418" y="1754383"/>
              <a:ext cx="4926994" cy="1234352"/>
            </a:xfrm>
            <a:prstGeom prst="rect">
              <a:avLst/>
            </a:prstGeom>
            <a:solidFill>
              <a:srgbClr val="643F07">
                <a:alpha val="95000"/>
              </a:srgbClr>
            </a:solidFill>
            <a:ln w="19050">
              <a:solidFill>
                <a:srgbClr val="F8D49E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begin()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commit()</a:t>
              </a:r>
            </a:p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itchFamily="49" charset="0"/>
                </a:rPr>
                <a:t>rollback()</a:t>
              </a:r>
            </a:p>
          </p:txBody>
        </p:sp>
      </p:grp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9918810" y="1188760"/>
            <a:ext cx="1585801" cy="774240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JPA</a:t>
            </a:r>
          </a:p>
        </p:txBody>
      </p:sp>
      <p:sp>
        <p:nvSpPr>
          <p:cNvPr id="42" name="Up-Down Arrow 41"/>
          <p:cNvSpPr/>
          <p:nvPr/>
        </p:nvSpPr>
        <p:spPr>
          <a:xfrm>
            <a:off x="10517796" y="2016569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ight Arrow 44"/>
          <p:cNvSpPr/>
          <p:nvPr/>
        </p:nvSpPr>
        <p:spPr>
          <a:xfrm>
            <a:off x="9419300" y="3418439"/>
            <a:ext cx="400022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053" name="Group 2052"/>
          <p:cNvGrpSpPr/>
          <p:nvPr/>
        </p:nvGrpSpPr>
        <p:grpSpPr>
          <a:xfrm>
            <a:off x="9918810" y="2827894"/>
            <a:ext cx="1585802" cy="1942806"/>
            <a:chOff x="9980611" y="2856688"/>
            <a:chExt cx="1735392" cy="1942806"/>
          </a:xfrm>
        </p:grpSpPr>
        <p:grpSp>
          <p:nvGrpSpPr>
            <p:cNvPr id="36" name="Group 35"/>
            <p:cNvGrpSpPr/>
            <p:nvPr/>
          </p:nvGrpSpPr>
          <p:grpSpPr>
            <a:xfrm>
              <a:off x="9980611" y="2856688"/>
              <a:ext cx="1578973" cy="1777430"/>
              <a:chOff x="405418" y="1188760"/>
              <a:chExt cx="4926994" cy="1777430"/>
            </a:xfrm>
          </p:grpSpPr>
          <p:sp>
            <p:nvSpPr>
              <p:cNvPr id="37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38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0058435" y="2944240"/>
              <a:ext cx="1578973" cy="1777430"/>
              <a:chOff x="405418" y="1188760"/>
              <a:chExt cx="4926994" cy="1777430"/>
            </a:xfrm>
          </p:grpSpPr>
          <p:sp>
            <p:nvSpPr>
              <p:cNvPr id="53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4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0137030" y="3022064"/>
              <a:ext cx="1578973" cy="1777430"/>
              <a:chOff x="405418" y="1188760"/>
              <a:chExt cx="4926994" cy="1777430"/>
            </a:xfrm>
          </p:grpSpPr>
          <p:sp>
            <p:nvSpPr>
              <p:cNvPr id="56" name="AutoShape 7"/>
              <p:cNvSpPr>
                <a:spLocks noChangeArrowheads="1"/>
              </p:cNvSpPr>
              <p:nvPr/>
            </p:nvSpPr>
            <p:spPr bwMode="auto">
              <a:xfrm>
                <a:off x="405418" y="1188760"/>
                <a:ext cx="4926994" cy="565622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Entity</a:t>
                </a:r>
              </a:p>
            </p:txBody>
          </p:sp>
          <p:sp>
            <p:nvSpPr>
              <p:cNvPr id="57" name="AutoShape 7"/>
              <p:cNvSpPr>
                <a:spLocks noChangeArrowheads="1"/>
              </p:cNvSpPr>
              <p:nvPr/>
            </p:nvSpPr>
            <p:spPr bwMode="auto">
              <a:xfrm>
                <a:off x="405418" y="1754383"/>
                <a:ext cx="4926994" cy="1211807"/>
              </a:xfrm>
              <a:prstGeom prst="rect">
                <a:avLst/>
              </a:prstGeom>
              <a:solidFill>
                <a:srgbClr val="643F07">
                  <a:alpha val="95000"/>
                </a:srgbClr>
              </a:solidFill>
              <a:ln w="19050">
                <a:solidFill>
                  <a:srgbClr val="F8D49E">
                    <a:alpha val="8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id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field1</a:t>
                </a:r>
              </a:p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rgbClr val="F7FFE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  <a:cs typeface="Consolas" pitchFamily="49" charset="0"/>
                  </a:rPr>
                  <a:t>field2</a:t>
                </a:r>
              </a:p>
            </p:txBody>
          </p:sp>
        </p:grpSp>
      </p:grpSp>
      <p:pic>
        <p:nvPicPr>
          <p:cNvPr id="2052" name="Picture 20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811" y="5243957"/>
            <a:ext cx="1585800" cy="1182727"/>
          </a:xfrm>
          <a:prstGeom prst="rect">
            <a:avLst/>
          </a:prstGeom>
        </p:spPr>
      </p:pic>
      <p:sp>
        <p:nvSpPr>
          <p:cNvPr id="60" name="Up-Down Arrow 59"/>
          <p:cNvSpPr/>
          <p:nvPr/>
        </p:nvSpPr>
        <p:spPr>
          <a:xfrm>
            <a:off x="10517796" y="4808807"/>
            <a:ext cx="381000" cy="758875"/>
          </a:xfrm>
          <a:prstGeom prst="up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55" name="Rectangle 2054"/>
          <p:cNvSpPr/>
          <p:nvPr/>
        </p:nvSpPr>
        <p:spPr>
          <a:xfrm>
            <a:off x="5850600" y="1194455"/>
            <a:ext cx="3429000" cy="768545"/>
          </a:xfrm>
          <a:prstGeom prst="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import javax.persistence.*;</a:t>
            </a:r>
          </a:p>
        </p:txBody>
      </p:sp>
      <p:sp>
        <p:nvSpPr>
          <p:cNvPr id="2057" name="TextBox 2056"/>
          <p:cNvSpPr txBox="1"/>
          <p:nvPr/>
        </p:nvSpPr>
        <p:spPr>
          <a:xfrm>
            <a:off x="9312016" y="1314270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==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87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4" grpId="0" animBg="1"/>
      <p:bldP spid="22" grpId="0" animBg="1"/>
      <p:bldP spid="45" grpId="0" animBg="1"/>
      <p:bldP spid="2055" grpId="0" animBg="1"/>
      <p:bldP spid="205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Persistence Context (PC</a:t>
            </a:r>
            <a:r>
              <a:rPr lang="en-US" dirty="0" smtClean="0"/>
              <a:t>) and Entities</a:t>
            </a:r>
            <a:endParaRPr lang="en-US" dirty="0"/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5408612" y="2514600"/>
            <a:ext cx="3352800" cy="19812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903412" y="2362200"/>
            <a:ext cx="2590800" cy="2743200"/>
          </a:xfrm>
          <a:prstGeom prst="parallelogram">
            <a:avLst>
              <a:gd name="adj" fmla="val 7657"/>
            </a:avLst>
          </a:prstGeom>
          <a:solidFill>
            <a:srgbClr val="00B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8480555" y="4909172"/>
            <a:ext cx="1236028" cy="1339030"/>
          </a:xfrm>
          <a:prstGeom prst="can">
            <a:avLst>
              <a:gd name="adj" fmla="val 27083"/>
            </a:avLst>
          </a:prstGeom>
          <a:solidFill>
            <a:schemeClr val="tx2">
              <a:lumMod val="75000"/>
            </a:scheme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379662" y="1628775"/>
            <a:ext cx="2324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280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196012" y="1484313"/>
            <a:ext cx="23336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2800" dirty="0">
                <a:solidFill>
                  <a:schemeClr val="tx1"/>
                </a:solidFill>
              </a:rPr>
              <a:t>Persistence Context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flipH="1">
            <a:off x="6704012" y="4495800"/>
            <a:ext cx="1600200" cy="1447800"/>
          </a:xfrm>
          <a:custGeom>
            <a:avLst/>
            <a:gdLst>
              <a:gd name="T0" fmla="*/ 1282531 w 21600"/>
              <a:gd name="T1" fmla="*/ 0 h 21600"/>
              <a:gd name="T2" fmla="*/ 964787 w 21600"/>
              <a:gd name="T3" fmla="*/ 521878 h 21600"/>
              <a:gd name="T4" fmla="*/ 576813 w 21600"/>
              <a:gd name="T5" fmla="*/ 872903 h 21600"/>
              <a:gd name="T6" fmla="*/ 0 w 21600"/>
              <a:gd name="T7" fmla="*/ 1160385 h 21600"/>
              <a:gd name="T8" fmla="*/ 576813 w 21600"/>
              <a:gd name="T9" fmla="*/ 1447800 h 21600"/>
              <a:gd name="T10" fmla="*/ 988494 w 21600"/>
              <a:gd name="T11" fmla="*/ 1266825 h 21600"/>
              <a:gd name="T12" fmla="*/ 1400175 w 21600"/>
              <a:gd name="T13" fmla="*/ 894352 h 21600"/>
              <a:gd name="T14" fmla="*/ 1600200 w 21600"/>
              <a:gd name="T15" fmla="*/ 521878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2884 w 21600"/>
              <a:gd name="T25" fmla="*/ 15723 h 21600"/>
              <a:gd name="T26" fmla="*/ 18900 w 21600"/>
              <a:gd name="T27" fmla="*/ 1890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7312" y="0"/>
                </a:moveTo>
                <a:lnTo>
                  <a:pt x="13023" y="7786"/>
                </a:lnTo>
                <a:lnTo>
                  <a:pt x="15723" y="7786"/>
                </a:lnTo>
                <a:lnTo>
                  <a:pt x="15723" y="15723"/>
                </a:lnTo>
                <a:lnTo>
                  <a:pt x="7786" y="15723"/>
                </a:lnTo>
                <a:lnTo>
                  <a:pt x="7786" y="13023"/>
                </a:lnTo>
                <a:lnTo>
                  <a:pt x="0" y="17312"/>
                </a:lnTo>
                <a:lnTo>
                  <a:pt x="7786" y="21600"/>
                </a:lnTo>
                <a:lnTo>
                  <a:pt x="7786" y="18900"/>
                </a:lnTo>
                <a:lnTo>
                  <a:pt x="18900" y="18900"/>
                </a:lnTo>
                <a:lnTo>
                  <a:pt x="18900" y="7786"/>
                </a:lnTo>
                <a:lnTo>
                  <a:pt x="21600" y="7786"/>
                </a:lnTo>
                <a:lnTo>
                  <a:pt x="17312" y="0"/>
                </a:lnTo>
                <a:close/>
              </a:path>
            </a:pathLst>
          </a:custGeom>
          <a:solidFill>
            <a:srgbClr val="FF5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20702074">
            <a:off x="4418012" y="4267200"/>
            <a:ext cx="1457325" cy="457200"/>
          </a:xfrm>
          <a:prstGeom prst="leftRightArrow">
            <a:avLst>
              <a:gd name="adj1" fmla="val 34167"/>
              <a:gd name="adj2" fmla="val 67734"/>
            </a:avLst>
          </a:prstGeom>
          <a:solidFill>
            <a:srgbClr val="FF505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/>
          </a:extLst>
        </p:spPr>
        <p:txBody>
          <a:bodyPr wrap="none" anchor="ctr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689475" y="4892675"/>
            <a:ext cx="1143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>
                <a:solidFill>
                  <a:schemeClr val="tx1"/>
                </a:solidFill>
              </a:rPr>
              <a:t>Entities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3960812" y="2819400"/>
            <a:ext cx="1600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3351212" y="3124200"/>
            <a:ext cx="2743200" cy="685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6094412" y="28956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A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6094412" y="37338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B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313612" y="3302000"/>
            <a:ext cx="1371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</a:rPr>
              <a:t>MyEntity C</a:t>
            </a: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132012" y="36576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MyEntity a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284412" y="2667000"/>
            <a:ext cx="1752600" cy="355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>
                <a:solidFill>
                  <a:schemeClr val="tx1"/>
                </a:solidFill>
              </a:rPr>
              <a:t>EntityManager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132012" y="4038600"/>
            <a:ext cx="2133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6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MyEntity b</a:t>
            </a: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3351212" y="3886200"/>
            <a:ext cx="2743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/>
            <a:ext uri="{AF507438-7753-43e0-B8FC-AC1667EBCBE1}"/>
          </a:extLst>
        </p:spPr>
        <p:txBody>
          <a:bodyPr wrap="none"/>
          <a:lstStyle/>
          <a:p>
            <a:pPr>
              <a:lnSpc>
                <a:spcPct val="85000"/>
              </a:lnSpc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ＭＳ Ｐゴシック" charset="0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5829300" y="556895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 dirty="0">
                <a:solidFill>
                  <a:schemeClr val="tx1"/>
                </a:solidFill>
              </a:rPr>
              <a:t>Entity state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9714995" y="5520293"/>
            <a:ext cx="1331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lnSpc>
                <a:spcPct val="85000"/>
              </a:lnSpc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US" altLang="en-US" sz="1800" dirty="0" smtClean="0">
                <a:solidFill>
                  <a:schemeClr val="tx1"/>
                </a:solidFill>
              </a:rPr>
              <a:t>Database</a:t>
            </a:r>
            <a:endParaRPr kumimoji="0" lang="en-US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7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Entity object life cycle 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2057400" y="17526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New</a:t>
            </a:r>
            <a:endParaRPr lang="bg-BG" sz="2800" dirty="0"/>
          </a:p>
        </p:txBody>
      </p:sp>
      <p:sp>
        <p:nvSpPr>
          <p:cNvPr id="6" name="Oval 5"/>
          <p:cNvSpPr/>
          <p:nvPr/>
        </p:nvSpPr>
        <p:spPr>
          <a:xfrm>
            <a:off x="5715000" y="17526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Managed</a:t>
            </a:r>
            <a:endParaRPr lang="bg-BG" sz="2800" dirty="0"/>
          </a:p>
        </p:txBody>
      </p:sp>
      <p:sp>
        <p:nvSpPr>
          <p:cNvPr id="7" name="Oval 6"/>
          <p:cNvSpPr/>
          <p:nvPr/>
        </p:nvSpPr>
        <p:spPr>
          <a:xfrm>
            <a:off x="2055812" y="46482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Detached</a:t>
            </a:r>
            <a:endParaRPr lang="bg-BG" sz="2800" dirty="0"/>
          </a:p>
        </p:txBody>
      </p:sp>
      <p:sp>
        <p:nvSpPr>
          <p:cNvPr id="8" name="Oval 7"/>
          <p:cNvSpPr/>
          <p:nvPr/>
        </p:nvSpPr>
        <p:spPr>
          <a:xfrm>
            <a:off x="5715000" y="4648200"/>
            <a:ext cx="2302828" cy="88570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Removed</a:t>
            </a:r>
            <a:endParaRPr lang="bg-BG" sz="2800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9829800" y="2180211"/>
            <a:ext cx="1509600" cy="28956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DB</a:t>
            </a:r>
            <a:endParaRPr lang="bg-BG" sz="2800" dirty="0"/>
          </a:p>
        </p:txBody>
      </p:sp>
      <p:sp>
        <p:nvSpPr>
          <p:cNvPr id="13" name="Up Arrow 12"/>
          <p:cNvSpPr/>
          <p:nvPr/>
        </p:nvSpPr>
        <p:spPr>
          <a:xfrm rot="5400000">
            <a:off x="4942421" y="1813178"/>
            <a:ext cx="316769" cy="76454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Up Arrow 13"/>
          <p:cNvSpPr/>
          <p:nvPr/>
        </p:nvSpPr>
        <p:spPr>
          <a:xfrm rot="7714227">
            <a:off x="8856169" y="2093842"/>
            <a:ext cx="223512" cy="1213420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Up Arrow 14"/>
          <p:cNvSpPr/>
          <p:nvPr/>
        </p:nvSpPr>
        <p:spPr>
          <a:xfrm rot="4713317">
            <a:off x="8977072" y="4230575"/>
            <a:ext cx="221389" cy="1121703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Up Arrow 15"/>
          <p:cNvSpPr/>
          <p:nvPr/>
        </p:nvSpPr>
        <p:spPr>
          <a:xfrm rot="16200000">
            <a:off x="9143821" y="1769007"/>
            <a:ext cx="315322" cy="854334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Up Arrow 16"/>
          <p:cNvSpPr/>
          <p:nvPr/>
        </p:nvSpPr>
        <p:spPr>
          <a:xfrm rot="10800000" flipH="1">
            <a:off x="6400800" y="3075845"/>
            <a:ext cx="216808" cy="1134813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Up Arrow 17"/>
          <p:cNvSpPr/>
          <p:nvPr/>
        </p:nvSpPr>
        <p:spPr>
          <a:xfrm>
            <a:off x="7149540" y="3075845"/>
            <a:ext cx="209888" cy="1098591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Up Arrow 18"/>
          <p:cNvSpPr/>
          <p:nvPr/>
        </p:nvSpPr>
        <p:spPr>
          <a:xfrm rot="13894650" flipH="1">
            <a:off x="4462841" y="2796823"/>
            <a:ext cx="277952" cy="1454851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Up Arrow 20"/>
          <p:cNvSpPr/>
          <p:nvPr/>
        </p:nvSpPr>
        <p:spPr>
          <a:xfrm rot="16200000">
            <a:off x="4832999" y="4670098"/>
            <a:ext cx="348821" cy="84190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Up Arrow 21"/>
          <p:cNvSpPr/>
          <p:nvPr/>
        </p:nvSpPr>
        <p:spPr>
          <a:xfrm rot="5400000">
            <a:off x="1189562" y="1774862"/>
            <a:ext cx="316769" cy="764545"/>
          </a:xfrm>
          <a:prstGeom prst="upArrow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8530790" y="3391868"/>
            <a:ext cx="12990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commit</a:t>
            </a:r>
            <a:br>
              <a:rPr lang="en-US" sz="2800" dirty="0" smtClean="0"/>
            </a:br>
            <a:r>
              <a:rPr lang="en-US" sz="2800" dirty="0" smtClean="0"/>
              <a:t>flush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99584" y="3396485"/>
            <a:ext cx="1293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remove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03397" y="3941118"/>
            <a:ext cx="9521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clear,</a:t>
            </a:r>
            <a:br>
              <a:rPr lang="en-US" sz="2800" dirty="0" smtClean="0"/>
            </a:br>
            <a:r>
              <a:rPr lang="en-US" sz="2800" dirty="0" smtClean="0"/>
              <a:t>close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41237" y="1396935"/>
            <a:ext cx="1320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retrieve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16118" y="1396365"/>
            <a:ext cx="1150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persist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3716" y="1396365"/>
            <a:ext cx="806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78778" y="3378351"/>
            <a:ext cx="1150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persist</a:t>
            </a:r>
          </a:p>
        </p:txBody>
      </p:sp>
    </p:spTree>
    <p:extLst>
      <p:ext uri="{BB962C8B-B14F-4D97-AF65-F5344CB8AC3E}">
        <p14:creationId xmlns:p14="http://schemas.microsoft.com/office/powerpoint/2010/main" val="101551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persist() </a:t>
            </a:r>
            <a:r>
              <a:rPr lang="en-US" dirty="0"/>
              <a:t>– persists given entity object into the DB (SQL INSERT)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remove() </a:t>
            </a:r>
            <a:r>
              <a:rPr lang="en-US" dirty="0"/>
              <a:t>– deletes given entity into the DB (SQL DELETE by PK)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refresh() </a:t>
            </a:r>
            <a:r>
              <a:rPr lang="en-US" dirty="0"/>
              <a:t>– reloads given entity from the DB (SQL SELECT by PK</a:t>
            </a:r>
            <a:r>
              <a:rPr lang="en-US" dirty="0" smtClean="0"/>
              <a:t>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detach() </a:t>
            </a:r>
            <a:r>
              <a:rPr lang="en-US" dirty="0"/>
              <a:t>– removes the object from the </a:t>
            </a:r>
            <a:r>
              <a:rPr lang="en-US" dirty="0" smtClean="0"/>
              <a:t>PC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merge() </a:t>
            </a:r>
            <a:r>
              <a:rPr lang="en-US" dirty="0"/>
              <a:t>– synchronize the state of detached entity with the </a:t>
            </a:r>
            <a:r>
              <a:rPr lang="en-US" dirty="0" smtClean="0"/>
              <a:t>PC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contains() </a:t>
            </a:r>
            <a:r>
              <a:rPr lang="en-US" dirty="0" smtClean="0"/>
              <a:t>- Determine </a:t>
            </a:r>
            <a:r>
              <a:rPr lang="en-US" dirty="0"/>
              <a:t>if given entity is managed by the </a:t>
            </a:r>
            <a:r>
              <a:rPr lang="en-US" dirty="0" smtClean="0"/>
              <a:t>PC</a:t>
            </a:r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flush() </a:t>
            </a:r>
            <a:r>
              <a:rPr lang="en-US" dirty="0" smtClean="0"/>
              <a:t>– writes the changes from PC in the database</a:t>
            </a:r>
            <a:endParaRPr lang="en-US" dirty="0"/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write data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529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39239"/>
          </a:xfrm>
        </p:spPr>
        <p:txBody>
          <a:bodyPr>
            <a:normAutofit/>
          </a:bodyPr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find() </a:t>
            </a:r>
            <a:r>
              <a:rPr lang="en-US" dirty="0" smtClean="0">
                <a:solidFill>
                  <a:schemeClr val="tx2"/>
                </a:solidFill>
              </a:rPr>
              <a:t>- </a:t>
            </a:r>
            <a:r>
              <a:rPr lang="en-US" dirty="0"/>
              <a:t>execute a simple </a:t>
            </a:r>
            <a:r>
              <a:rPr lang="en-US" dirty="0" smtClean="0"/>
              <a:t>Select query </a:t>
            </a:r>
            <a:r>
              <a:rPr lang="en-US" dirty="0"/>
              <a:t>by PK</a:t>
            </a:r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read data methods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03212" y="2655158"/>
            <a:ext cx="11586086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em.getTransaction().begin();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em.find(Student.class,1)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303212" y="2109642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408612" y="51816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Get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5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JPA delete objects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09148" y="1917116"/>
            <a:ext cx="11586086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EntityManagerFactory emf = Persistence.createEntityManagerFactory("school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EntityManager em = emf.createEntityManager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em.getTransaction().begin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Student student = em.find(Student.class,1);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em.remove(student);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em.getTransaction().commit();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09148" y="1371600"/>
            <a:ext cx="11586086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Demo.java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722812" y="5029200"/>
            <a:ext cx="2590800" cy="440242"/>
          </a:xfrm>
          <a:prstGeom prst="wedgeRoundRectCallout">
            <a:avLst>
              <a:gd name="adj1" fmla="val -60531"/>
              <a:gd name="adj2" fmla="val -18101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Remove object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89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Merges the state of detached entity into a managed copy of the detached entity</a:t>
            </a:r>
          </a:p>
          <a:p>
            <a:pPr lvl="1"/>
            <a:r>
              <a:rPr lang="en-US" dirty="0"/>
              <a:t>Returned entity has a different Java identity than the detached entity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May invoke SQL </a:t>
            </a:r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merge objects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22800" y="3936298"/>
            <a:ext cx="11586086" cy="13418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/>
              <a:t>public </a:t>
            </a:r>
            <a:r>
              <a:rPr lang="en-US" altLang="en-US" dirty="0" smtClean="0"/>
              <a:t>Student </a:t>
            </a:r>
            <a:r>
              <a:rPr lang="en-US" altLang="en-US" dirty="0" err="1" smtClean="0"/>
              <a:t>storeUpdatedStudent</a:t>
            </a:r>
            <a:r>
              <a:rPr lang="en-US" altLang="en-US" dirty="0" smtClean="0"/>
              <a:t>(Student student) </a:t>
            </a:r>
            <a:r>
              <a:rPr lang="en-US" altLang="en-US" dirty="0"/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/>
              <a:t>  return </a:t>
            </a:r>
            <a:r>
              <a:rPr lang="en-US" altLang="en-US" dirty="0" err="1" smtClean="0"/>
              <a:t>entityManager.merge</a:t>
            </a:r>
            <a:r>
              <a:rPr lang="en-US" altLang="en-US" dirty="0" smtClean="0"/>
              <a:t>(student);</a:t>
            </a:r>
            <a:endParaRPr lang="en-US" altLang="en-US" dirty="0"/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835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Maven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Hibernate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JPA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96" y="3505200"/>
            <a:ext cx="3908432" cy="28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What is Maven used for?</a:t>
            </a:r>
            <a:endParaRPr lang="en-GB" dirty="0"/>
          </a:p>
          <a:p>
            <a:r>
              <a:rPr lang="en-GB" dirty="0"/>
              <a:t>    </a:t>
            </a:r>
            <a:r>
              <a:rPr lang="en-GB" dirty="0" smtClean="0"/>
              <a:t>Builds</a:t>
            </a:r>
            <a:endParaRPr lang="en-GB" dirty="0"/>
          </a:p>
          <a:p>
            <a:r>
              <a:rPr lang="en-GB" dirty="0"/>
              <a:t>    Documentation</a:t>
            </a:r>
          </a:p>
          <a:p>
            <a:r>
              <a:rPr lang="en-GB" dirty="0"/>
              <a:t>    Reporting</a:t>
            </a:r>
          </a:p>
          <a:p>
            <a:r>
              <a:rPr lang="en-GB" dirty="0"/>
              <a:t>   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r>
              <a:rPr lang="en-GB" dirty="0" smtClean="0"/>
              <a:t>    Releases</a:t>
            </a:r>
            <a:endParaRPr lang="en-GB" dirty="0"/>
          </a:p>
          <a:p>
            <a:r>
              <a:rPr lang="en-GB" dirty="0"/>
              <a:t>    Distribution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basics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524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JDBC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1680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819" y="2661600"/>
            <a:ext cx="2113939" cy="1125018"/>
          </a:xfrm>
          <a:prstGeom prst="roundRect">
            <a:avLst>
              <a:gd name="adj" fmla="val 2953"/>
            </a:avLst>
          </a:prstGeom>
        </p:spPr>
      </p:pic>
      <p:pic>
        <p:nvPicPr>
          <p:cNvPr id="19" name="Picture 18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820" y="1226382"/>
            <a:ext cx="2113939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900" y="4250945"/>
            <a:ext cx="2531350" cy="997199"/>
          </a:xfrm>
          <a:prstGeom prst="roundRect">
            <a:avLst>
              <a:gd name="adj" fmla="val 3159"/>
            </a:avLst>
          </a:prstGeom>
        </p:spPr>
      </p:pic>
      <p:pic>
        <p:nvPicPr>
          <p:cNvPr id="21" name="Picture 20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384" y="1229072"/>
            <a:ext cx="2519230" cy="967343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9318" y="2661600"/>
            <a:ext cx="4497427" cy="1125018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6248" y="4250944"/>
            <a:ext cx="3232130" cy="997200"/>
          </a:xfrm>
          <a:prstGeom prst="roundRect">
            <a:avLst>
              <a:gd name="adj" fmla="val 2953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0377" y="4250944"/>
            <a:ext cx="4838688" cy="1009256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9318" y="1226382"/>
            <a:ext cx="4497427" cy="970033"/>
          </a:xfrm>
          <a:prstGeom prst="roundRect">
            <a:avLst>
              <a:gd name="adj" fmla="val 3159"/>
            </a:avLst>
          </a:prstGeom>
        </p:spPr>
      </p:pic>
      <p:pic>
        <p:nvPicPr>
          <p:cNvPr id="26" name="Picture 25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900" y="5741935"/>
            <a:ext cx="7174822" cy="658865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2900" y="2661600"/>
            <a:ext cx="2531350" cy="1125018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7825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037894"/>
            <a:ext cx="9126786" cy="5456628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3275012" y="2438400"/>
            <a:ext cx="2590800" cy="440242"/>
          </a:xfrm>
          <a:prstGeom prst="wedgeRoundRectCallout">
            <a:avLst>
              <a:gd name="adj1" fmla="val -31119"/>
              <a:gd name="adj2" fmla="val -90797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Maven project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0612" y="471642"/>
            <a:ext cx="6920548" cy="6151598"/>
          </a:xfrm>
          <a:prstGeom prst="rect">
            <a:avLst/>
          </a:prstGeom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975612" y="710879"/>
            <a:ext cx="2590800" cy="440242"/>
          </a:xfrm>
          <a:prstGeom prst="wedgeRoundRectCallout">
            <a:avLst>
              <a:gd name="adj1" fmla="val -61119"/>
              <a:gd name="adj2" fmla="val -79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Project group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975612" y="1390358"/>
            <a:ext cx="2590800" cy="440242"/>
          </a:xfrm>
          <a:prstGeom prst="wedgeRoundRectCallout">
            <a:avLst>
              <a:gd name="adj1" fmla="val -61119"/>
              <a:gd name="adj2" fmla="val -49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Current project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985760" y="2069837"/>
            <a:ext cx="2590800" cy="440242"/>
          </a:xfrm>
          <a:prstGeom prst="wedgeRoundRectCallout">
            <a:avLst>
              <a:gd name="adj1" fmla="val -61119"/>
              <a:gd name="adj2" fmla="val -4925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Version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0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415137"/>
            <a:ext cx="6993220" cy="61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371600"/>
            <a:ext cx="8511082" cy="3204304"/>
          </a:xfrm>
          <a:prstGeom prst="rect">
            <a:avLst/>
          </a:prstGeom>
        </p:spPr>
      </p:pic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187866" y="2753631"/>
            <a:ext cx="2590800" cy="440242"/>
          </a:xfrm>
          <a:prstGeom prst="wedgeRoundRectCallout">
            <a:avLst>
              <a:gd name="adj1" fmla="val -41707"/>
              <a:gd name="adj2" fmla="val 10306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Auto-Import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24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2467</Words>
  <Application>Microsoft Office PowerPoint</Application>
  <PresentationFormat>Custom</PresentationFormat>
  <Paragraphs>646</Paragraphs>
  <Slides>53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ＭＳ Ｐゴシック</vt:lpstr>
      <vt:lpstr>Arial</vt:lpstr>
      <vt:lpstr>Calibri</vt:lpstr>
      <vt:lpstr>Consolas</vt:lpstr>
      <vt:lpstr>Corbel</vt:lpstr>
      <vt:lpstr>Wingdings</vt:lpstr>
      <vt:lpstr>Wingdings 2</vt:lpstr>
      <vt:lpstr>SoftUni 16x9</vt:lpstr>
      <vt:lpstr>Introduction to ORM</vt:lpstr>
      <vt:lpstr>Table of Content</vt:lpstr>
      <vt:lpstr>Questions</vt:lpstr>
      <vt:lpstr>PowerPoint Presentation</vt:lpstr>
      <vt:lpstr>Maven basics</vt:lpstr>
      <vt:lpstr>Setup</vt:lpstr>
      <vt:lpstr>Setup</vt:lpstr>
      <vt:lpstr>Setup</vt:lpstr>
      <vt:lpstr>Setup</vt:lpstr>
      <vt:lpstr>Build</vt:lpstr>
      <vt:lpstr>Dependencies</vt:lpstr>
      <vt:lpstr>PowerPoint Presentation</vt:lpstr>
      <vt:lpstr>What is ORM?</vt:lpstr>
      <vt:lpstr>ORM – Concept</vt:lpstr>
      <vt:lpstr>ORM Frameworks – Features</vt:lpstr>
      <vt:lpstr>JPA vs Hibernate</vt:lpstr>
      <vt:lpstr>JPA vs Hibernate</vt:lpstr>
      <vt:lpstr>Java ORM Approaches</vt:lpstr>
      <vt:lpstr>Hibernate Implementation</vt:lpstr>
      <vt:lpstr>Hibernate configuration </vt:lpstr>
      <vt:lpstr>Hibernate configuration </vt:lpstr>
      <vt:lpstr>Hibernate configuration</vt:lpstr>
      <vt:lpstr>Hibernate configuration</vt:lpstr>
      <vt:lpstr>Hibernate mapping</vt:lpstr>
      <vt:lpstr>Hibernate sessions</vt:lpstr>
      <vt:lpstr>Hibernate save data</vt:lpstr>
      <vt:lpstr>Hibernate retrieve data by Get</vt:lpstr>
      <vt:lpstr>Hibernate retrieve data by Query</vt:lpstr>
      <vt:lpstr>Hibernate Querying Language - HQL</vt:lpstr>
      <vt:lpstr>Hibernate retrieve data by Criteria</vt:lpstr>
      <vt:lpstr>PowerPoint Presentation</vt:lpstr>
      <vt:lpstr>About JPA</vt:lpstr>
      <vt:lpstr>Entities in JPA</vt:lpstr>
      <vt:lpstr>JPA – Overview</vt:lpstr>
      <vt:lpstr>Mapping DB Tables to Classes</vt:lpstr>
      <vt:lpstr>Entity Class: Student</vt:lpstr>
      <vt:lpstr>Annotations</vt:lpstr>
      <vt:lpstr>JPA configuration </vt:lpstr>
      <vt:lpstr>JPA Configuration</vt:lpstr>
      <vt:lpstr>JPA Configuration</vt:lpstr>
      <vt:lpstr>JPA save objects</vt:lpstr>
      <vt:lpstr>JPA – Java Persistence API</vt:lpstr>
      <vt:lpstr>Persistence Context (PC) and Entities</vt:lpstr>
      <vt:lpstr>Entity object life cycle </vt:lpstr>
      <vt:lpstr>JPA write data methods</vt:lpstr>
      <vt:lpstr>JPA read data methods</vt:lpstr>
      <vt:lpstr>JPA delete objects</vt:lpstr>
      <vt:lpstr>JPA merge objects</vt:lpstr>
      <vt:lpstr>Summary</vt:lpstr>
      <vt:lpstr>JDBC</vt:lpstr>
      <vt:lpstr>SoftUni Diamond Partners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 Advanced – Hibernate</dc:title>
  <dc:subject>Software Development Course</dc:subject>
  <dc:creator/>
  <cp:keywords>softuni, databases, hibernate, ef, ORM, JDBC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2016-10-24T14:36:53Z</dcterms:modified>
  <cp:category>https://softuni.bg/trainings/1444/databases-advanced-hibernate-october-2016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